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7"/>
  </p:notesMasterIdLst>
  <p:sldIdLst>
    <p:sldId id="256" r:id="rId3"/>
    <p:sldId id="282" r:id="rId4"/>
    <p:sldId id="283" r:id="rId5"/>
    <p:sldId id="284" r:id="rId6"/>
    <p:sldId id="285" r:id="rId7"/>
    <p:sldId id="286" r:id="rId8"/>
    <p:sldId id="293" r:id="rId9"/>
    <p:sldId id="287" r:id="rId10"/>
    <p:sldId id="288" r:id="rId11"/>
    <p:sldId id="294" r:id="rId12"/>
    <p:sldId id="289" r:id="rId13"/>
    <p:sldId id="290" r:id="rId14"/>
    <p:sldId id="291" r:id="rId15"/>
    <p:sldId id="292" r:id="rId1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2" autoAdjust="0"/>
    <p:restoredTop sz="78049" autoAdjust="0"/>
  </p:normalViewPr>
  <p:slideViewPr>
    <p:cSldViewPr snapToGrid="0" snapToObjects="1">
      <p:cViewPr varScale="1">
        <p:scale>
          <a:sx n="88" d="100"/>
          <a:sy n="88" d="100"/>
        </p:scale>
        <p:origin x="15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域偏移条件下机器状态监测的无监督异常声音检测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Roc </a:t>
            </a:r>
            <a:r>
              <a:rPr lang="zh-CN" altLang="en-US" dirty="0"/>
              <a:t>空间将伪阳性率</a:t>
            </a:r>
            <a:r>
              <a:rPr lang="en-US" altLang="zh-CN" dirty="0"/>
              <a:t>(FPR)</a:t>
            </a:r>
            <a:r>
              <a:rPr lang="zh-CN" altLang="en-US" dirty="0"/>
              <a:t>定义为 </a:t>
            </a:r>
            <a:r>
              <a:rPr lang="en-US" altLang="zh-CN" dirty="0"/>
              <a:t>X </a:t>
            </a:r>
            <a:r>
              <a:rPr lang="zh-CN" altLang="en-US" dirty="0"/>
              <a:t>轴，真阳性率</a:t>
            </a:r>
            <a:r>
              <a:rPr lang="en-US" altLang="zh-CN" dirty="0"/>
              <a:t>(TPR)</a:t>
            </a:r>
            <a:r>
              <a:rPr lang="zh-CN" altLang="en-US" dirty="0"/>
              <a:t>定义为 </a:t>
            </a:r>
            <a:r>
              <a:rPr lang="en-US" altLang="zh-CN" dirty="0"/>
              <a:t>Y </a:t>
            </a:r>
            <a:r>
              <a:rPr lang="zh-CN" altLang="en-US" dirty="0"/>
              <a:t>轴。</a:t>
            </a:r>
            <a:endParaRPr lang="en-US" altLang="zh-CN" dirty="0"/>
          </a:p>
          <a:p>
            <a:r>
              <a:rPr lang="en-US" altLang="zh-CN" dirty="0"/>
              <a:t>TPR = TP/P = TP/(TP+FN)           </a:t>
            </a:r>
            <a:r>
              <a:rPr lang="pt-BR" altLang="zh-CN" dirty="0"/>
              <a:t>FPR = FP/N = FP/(FP + TN)  </a:t>
            </a:r>
          </a:p>
          <a:p>
            <a:r>
              <a:rPr lang="en-US" altLang="zh-CN" dirty="0"/>
              <a:t>AUC : </a:t>
            </a:r>
            <a:r>
              <a:rPr lang="zh-CN" altLang="en-US" dirty="0"/>
              <a:t>最普遍的定义是 </a:t>
            </a:r>
            <a:r>
              <a:rPr lang="en-US" altLang="zh-CN" dirty="0"/>
              <a:t>ROC </a:t>
            </a:r>
            <a:r>
              <a:rPr lang="zh-CN" altLang="en-US" dirty="0"/>
              <a:t>曲线下的面积。但其实另一种定义更常用，分别随机从正负样本集中抽取一个正样本，一个负样本，正样本的预测值大于负样本的概率。分母是正负样本总的组合数，分子是正样本大于负样本的组合数</a:t>
            </a:r>
            <a:endParaRPr lang="en-US" altLang="zh-CN" dirty="0"/>
          </a:p>
          <a:p>
            <a:r>
              <a:rPr lang="en-US" altLang="zh-CN" dirty="0"/>
              <a:t>P=0.1,</a:t>
            </a:r>
            <a:r>
              <a:rPr lang="zh-CN" altLang="en-US" dirty="0"/>
              <a:t>在低</a:t>
            </a:r>
            <a:r>
              <a:rPr lang="en-US" altLang="zh-CN" dirty="0"/>
              <a:t>FPR(</a:t>
            </a:r>
            <a:r>
              <a:rPr lang="zh-CN" altLang="en-US" dirty="0"/>
              <a:t>假阳性）的条件下提高真阳率。所以关注的是低假阳率的一部分</a:t>
            </a:r>
            <a:r>
              <a:rPr lang="en-US" altLang="zh-CN" dirty="0"/>
              <a:t>ROC</a:t>
            </a:r>
            <a:r>
              <a:rPr lang="zh-CN" altLang="en-US" dirty="0"/>
              <a:t>曲线。</a:t>
            </a:r>
            <a:endParaRPr lang="en-US" altLang="zh-CN" dirty="0"/>
          </a:p>
          <a:p>
            <a:r>
              <a:rPr lang="en-US" altLang="zh-CN" dirty="0"/>
              <a:t>Ω </a:t>
            </a:r>
            <a:r>
              <a:rPr lang="zh-CN" altLang="en-US" dirty="0"/>
              <a:t>是</a:t>
            </a:r>
            <a:r>
              <a:rPr lang="en-US" altLang="zh-CN" dirty="0"/>
              <a:t>AUC</a:t>
            </a:r>
            <a:r>
              <a:rPr lang="zh-CN" altLang="en-US" dirty="0"/>
              <a:t>和</a:t>
            </a:r>
            <a:r>
              <a:rPr lang="en-US" altLang="zh-CN" dirty="0" err="1"/>
              <a:t>pAUC</a:t>
            </a:r>
            <a:r>
              <a:rPr lang="zh-CN" altLang="en-US" dirty="0"/>
              <a:t>的调和平均值，作为最终的分数。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192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Roc </a:t>
            </a:r>
            <a:r>
              <a:rPr lang="zh-CN" altLang="en-US" dirty="0"/>
              <a:t>空间将伪阳性率</a:t>
            </a:r>
            <a:r>
              <a:rPr lang="en-US" altLang="zh-CN" dirty="0"/>
              <a:t>(FPR)</a:t>
            </a:r>
            <a:r>
              <a:rPr lang="zh-CN" altLang="en-US" dirty="0"/>
              <a:t>定义为 </a:t>
            </a:r>
            <a:r>
              <a:rPr lang="en-US" altLang="zh-CN" dirty="0"/>
              <a:t>X </a:t>
            </a:r>
            <a:r>
              <a:rPr lang="zh-CN" altLang="en-US" dirty="0"/>
              <a:t>轴，真阳性率</a:t>
            </a:r>
            <a:r>
              <a:rPr lang="en-US" altLang="zh-CN" dirty="0"/>
              <a:t>(TPR)</a:t>
            </a:r>
            <a:r>
              <a:rPr lang="zh-CN" altLang="en-US" dirty="0"/>
              <a:t>定义为 </a:t>
            </a:r>
            <a:r>
              <a:rPr lang="en-US" altLang="zh-CN" dirty="0"/>
              <a:t>Y </a:t>
            </a:r>
            <a:r>
              <a:rPr lang="zh-CN" altLang="en-US" dirty="0"/>
              <a:t>轴。</a:t>
            </a:r>
            <a:endParaRPr lang="en-US" altLang="zh-CN" dirty="0"/>
          </a:p>
          <a:p>
            <a:r>
              <a:rPr lang="en-US" altLang="zh-CN" dirty="0"/>
              <a:t>TPR = TP/P = TP/(TP+FN)           </a:t>
            </a:r>
            <a:r>
              <a:rPr lang="pt-BR" altLang="zh-CN" dirty="0"/>
              <a:t>FPR = FP/N = FP/(FP + TN)  </a:t>
            </a:r>
          </a:p>
          <a:p>
            <a:r>
              <a:rPr lang="en-US" altLang="zh-CN" dirty="0"/>
              <a:t>AUC : </a:t>
            </a:r>
            <a:r>
              <a:rPr lang="zh-CN" altLang="en-US" dirty="0"/>
              <a:t>最普遍的定义是 </a:t>
            </a:r>
            <a:r>
              <a:rPr lang="en-US" altLang="zh-CN" dirty="0"/>
              <a:t>ROC </a:t>
            </a:r>
            <a:r>
              <a:rPr lang="zh-CN" altLang="en-US" dirty="0"/>
              <a:t>曲线下的面积。但其实另一种定义更常用，分别随机从正负样本集中抽取一个正样本，一个负样本，正样本的预测值大于负样本的概率。分母是正负样本总的组合数，分子是正样本大于负样本的组合数</a:t>
            </a:r>
            <a:endParaRPr lang="en-US" altLang="zh-CN" dirty="0"/>
          </a:p>
          <a:p>
            <a:r>
              <a:rPr lang="en-US" altLang="zh-CN" dirty="0"/>
              <a:t>P=0.1,</a:t>
            </a:r>
            <a:r>
              <a:rPr lang="zh-CN" altLang="en-US" dirty="0"/>
              <a:t>在低</a:t>
            </a:r>
            <a:r>
              <a:rPr lang="en-US" altLang="zh-CN" dirty="0"/>
              <a:t>FPR(</a:t>
            </a:r>
            <a:r>
              <a:rPr lang="zh-CN" altLang="en-US" dirty="0"/>
              <a:t>假阳性）的条件下提高真阳率。所以关注的是低假阳率的一部分</a:t>
            </a:r>
            <a:r>
              <a:rPr lang="en-US" altLang="zh-CN" dirty="0"/>
              <a:t>ROC</a:t>
            </a:r>
            <a:r>
              <a:rPr lang="zh-CN" altLang="en-US" dirty="0"/>
              <a:t>曲线。</a:t>
            </a:r>
            <a:endParaRPr lang="en-US" altLang="zh-CN" dirty="0"/>
          </a:p>
          <a:p>
            <a:r>
              <a:rPr lang="en-US" altLang="zh-CN" dirty="0"/>
              <a:t>Ω </a:t>
            </a:r>
            <a:r>
              <a:rPr lang="zh-CN" altLang="en-US" dirty="0"/>
              <a:t>是</a:t>
            </a:r>
            <a:r>
              <a:rPr lang="en-US" altLang="zh-CN" dirty="0"/>
              <a:t>AUC</a:t>
            </a:r>
            <a:r>
              <a:rPr lang="zh-CN" altLang="en-US" dirty="0"/>
              <a:t>和</a:t>
            </a:r>
            <a:r>
              <a:rPr lang="en-US" altLang="zh-CN" dirty="0" err="1"/>
              <a:t>pAUC</a:t>
            </a:r>
            <a:r>
              <a:rPr lang="zh-CN" altLang="en-US" dirty="0"/>
              <a:t>的调和平均值，作为最终的分数。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27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异常声音检测（</a:t>
            </a:r>
            <a:r>
              <a:rPr lang="en-US" altLang="zh-CN" dirty="0"/>
              <a:t>ASD</a:t>
            </a:r>
            <a:r>
              <a:rPr lang="zh-CN" altLang="en-US" dirty="0"/>
              <a:t>）是指识别机器发出的声音是正常还是异常的任务。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83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在只提供正常声音片段作为训练数据的条件下，检测未知的异常声音，如</a:t>
            </a:r>
            <a:r>
              <a:rPr lang="en-US" altLang="zh-CN" dirty="0"/>
              <a:t>2020</a:t>
            </a:r>
            <a:r>
              <a:rPr lang="zh-CN" altLang="en-US" dirty="0"/>
              <a:t>年（即无监督学习场景）。</a:t>
            </a:r>
          </a:p>
          <a:p>
            <a:endParaRPr lang="zh-CN" altLang="en-US" dirty="0"/>
          </a:p>
          <a:p>
            <a:r>
              <a:rPr lang="zh-CN" altLang="en-US" dirty="0"/>
              <a:t>训练数据和测试数据的声学特性是不同的（即域迁移）。（新挑战）</a:t>
            </a:r>
            <a:endParaRPr lang="en-US" altLang="zh-CN" dirty="0"/>
          </a:p>
          <a:p>
            <a:r>
              <a:rPr lang="zh-CN" altLang="en-US" dirty="0"/>
              <a:t>运行速度、机器负载、环境噪音等方面的差异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82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由于正常条件下的变化，正常的声音被错误地判断为异常的声音（领偏移）。</a:t>
            </a:r>
            <a:endParaRPr lang="en-US" altLang="zh-CN" dirty="0"/>
          </a:p>
          <a:p>
            <a:r>
              <a:rPr lang="zh-CN" altLang="en-US" dirty="0"/>
              <a:t>机器的条件，环境噪音条件根据季节性需求不受控制地波动</a:t>
            </a:r>
            <a:endParaRPr lang="en-US" altLang="zh-CN" dirty="0"/>
          </a:p>
          <a:p>
            <a:r>
              <a:rPr lang="zh-CN" altLang="en-US" dirty="0"/>
              <a:t>正尝状态态的分布被改变了（域移）。</a:t>
            </a:r>
            <a:endParaRPr lang="en-US" altLang="zh-CN" dirty="0"/>
          </a:p>
          <a:p>
            <a:r>
              <a:rPr lang="en-US" altLang="zh-CN" dirty="0"/>
              <a:t>2020</a:t>
            </a:r>
            <a:r>
              <a:rPr lang="zh-CN" altLang="en-US" dirty="0"/>
              <a:t>版是理想条件下的</a:t>
            </a:r>
            <a:r>
              <a:rPr lang="en-US" altLang="zh-CN" dirty="0"/>
              <a:t>ASD</a:t>
            </a:r>
            <a:r>
              <a:rPr lang="zh-CN" altLang="en-US" dirty="0"/>
              <a:t>，训练和测试阶段的数据集是在相同的记录条件下生成的，测试域下的记录的正常训练片段足够可用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504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727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开发、附加训练和评估数据集。每个数据集由七种类型的机器组成，每种类型的机器由三个“部分”组成（部分 </a:t>
            </a:r>
            <a:r>
              <a:rPr lang="en-US" altLang="zh-CN" dirty="0"/>
              <a:t>00</a:t>
            </a:r>
            <a:r>
              <a:rPr lang="zh-CN" altLang="en-US" dirty="0"/>
              <a:t>、</a:t>
            </a:r>
            <a:r>
              <a:rPr lang="en-US" altLang="zh-CN" dirty="0"/>
              <a:t>01 </a:t>
            </a:r>
            <a:r>
              <a:rPr lang="zh-CN" altLang="en-US" dirty="0"/>
              <a:t>和 </a:t>
            </a:r>
            <a:r>
              <a:rPr lang="en-US" altLang="zh-CN" dirty="0"/>
              <a:t>02 </a:t>
            </a:r>
            <a:r>
              <a:rPr lang="zh-CN" altLang="en-US" dirty="0"/>
              <a:t>为开发数据集，部分 </a:t>
            </a:r>
            <a:r>
              <a:rPr lang="en-US" altLang="zh-CN" dirty="0"/>
              <a:t>03</a:t>
            </a:r>
            <a:r>
              <a:rPr lang="zh-CN" altLang="en-US" dirty="0"/>
              <a:t>、</a:t>
            </a:r>
            <a:r>
              <a:rPr lang="en-US" altLang="zh-CN" dirty="0"/>
              <a:t>04 </a:t>
            </a:r>
            <a:r>
              <a:rPr lang="zh-CN" altLang="en-US" dirty="0"/>
              <a:t>和 </a:t>
            </a:r>
            <a:r>
              <a:rPr lang="en-US" altLang="zh-CN" dirty="0"/>
              <a:t>05 </a:t>
            </a:r>
            <a:r>
              <a:rPr lang="zh-CN" altLang="en-US" dirty="0"/>
              <a:t>为附加训练数据集和评估数据集）</a:t>
            </a:r>
            <a:endParaRPr lang="en-US" altLang="zh-CN" dirty="0"/>
          </a:p>
          <a:p>
            <a:r>
              <a:rPr lang="en-US" altLang="zh-CN" dirty="0"/>
              <a:t>Section</a:t>
            </a:r>
            <a:r>
              <a:rPr lang="zh-CN" altLang="en-US" dirty="0"/>
              <a:t>：一种机器类型中数据的子集，由来自两个域的数据组成，称为源域和目标域</a:t>
            </a:r>
            <a:endParaRPr lang="en-US" altLang="zh-CN" dirty="0"/>
          </a:p>
          <a:p>
            <a:r>
              <a:rPr lang="en-US" altLang="zh-CN" dirty="0"/>
              <a:t>Section</a:t>
            </a:r>
            <a:r>
              <a:rPr lang="zh-CN" altLang="en-US" dirty="0"/>
              <a:t>之间是不同的条件变化（</a:t>
            </a:r>
            <a:endParaRPr lang="en-US" altLang="zh-CN" dirty="0"/>
          </a:p>
          <a:p>
            <a:r>
              <a:rPr lang="en-US" altLang="zh-CN" dirty="0"/>
              <a:t>00</a:t>
            </a:r>
            <a:r>
              <a:rPr lang="zh-CN" altLang="en-US" dirty="0"/>
              <a:t>是域间风强度变化    </a:t>
            </a:r>
            <a:endParaRPr lang="en-US" altLang="zh-CN" dirty="0"/>
          </a:p>
          <a:p>
            <a:r>
              <a:rPr lang="en-US" altLang="zh-CN" dirty="0"/>
              <a:t>01</a:t>
            </a:r>
            <a:r>
              <a:rPr lang="zh-CN" altLang="en-US" dirty="0"/>
              <a:t>来自同一制造商的两种产品，域间存在尺寸差异</a:t>
            </a:r>
            <a:endParaRPr lang="en-US" altLang="zh-CN" dirty="0"/>
          </a:p>
          <a:p>
            <a:r>
              <a:rPr lang="en-US" altLang="zh-CN" dirty="0"/>
              <a:t>02</a:t>
            </a:r>
            <a:r>
              <a:rPr lang="zh-CN" altLang="en-US" dirty="0"/>
              <a:t>域间是工厂的噪音变化     </a:t>
            </a:r>
            <a:endParaRPr lang="en-US" altLang="zh-CN" dirty="0"/>
          </a:p>
          <a:p>
            <a:r>
              <a:rPr lang="en-US" altLang="zh-CN" dirty="0"/>
              <a:t>03</a:t>
            </a:r>
            <a:r>
              <a:rPr lang="zh-CN" altLang="en-US" dirty="0"/>
              <a:t>域间风强度的变化   </a:t>
            </a:r>
            <a:r>
              <a:rPr lang="en-US" altLang="zh-CN" dirty="0"/>
              <a:t>04</a:t>
            </a:r>
            <a:r>
              <a:rPr lang="zh-CN" altLang="en-US" dirty="0"/>
              <a:t>域间风强度的变化  </a:t>
            </a:r>
            <a:r>
              <a:rPr lang="en-US" altLang="zh-CN" dirty="0"/>
              <a:t>05</a:t>
            </a:r>
            <a:r>
              <a:rPr lang="zh-CN" altLang="en-US" dirty="0"/>
              <a:t>域间温度的变化</a:t>
            </a:r>
            <a:endParaRPr lang="en-US" altLang="zh-CN" dirty="0"/>
          </a:p>
          <a:p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源域：指有足够数量的训练片段的原始条件；目标域：是指只有少数音频片段被作为训练数据提供的转移条件。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源域和目标域的条件在运行速度、机器负荷、粘度、加热温度、环境噪声、信噪比等方面有所不同。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与</a:t>
            </a:r>
            <a:r>
              <a:rPr lang="en-US" altLang="zh-CN" dirty="0"/>
              <a:t>2020</a:t>
            </a:r>
            <a:r>
              <a:rPr lang="zh-CN" altLang="en-US" dirty="0"/>
              <a:t>年版本的修改是，训练数据集极不平衡。大部分训练数据（每节</a:t>
            </a:r>
            <a:r>
              <a:rPr lang="en-US" altLang="zh-CN" dirty="0"/>
              <a:t>1000</a:t>
            </a:r>
            <a:r>
              <a:rPr lang="zh-CN" altLang="en-US" dirty="0"/>
              <a:t>个片段）来自源域，而目标域只提供了一些正常的片段（每节</a:t>
            </a:r>
            <a:r>
              <a:rPr lang="en-US" altLang="zh-CN" dirty="0"/>
              <a:t>3</a:t>
            </a:r>
            <a:r>
              <a:rPr lang="zh-CN" altLang="en-US" dirty="0"/>
              <a:t>个片段）</a:t>
            </a:r>
            <a:endParaRPr lang="en-US" altLang="zh-CN" dirty="0"/>
          </a:p>
          <a:p>
            <a:r>
              <a:rPr lang="zh-CN" altLang="en-US" dirty="0"/>
              <a:t>评估数据集：每个部分由源域的测试片段和目标域的测试片段组成，这些片段都没有条件标签（即，正常或异常）。（第</a:t>
            </a:r>
            <a:r>
              <a:rPr lang="en-US" altLang="zh-CN" dirty="0"/>
              <a:t>03</a:t>
            </a:r>
            <a:r>
              <a:rPr lang="zh-CN" altLang="en-US" dirty="0"/>
              <a:t>、</a:t>
            </a:r>
            <a:r>
              <a:rPr lang="en-US" altLang="zh-CN" dirty="0"/>
              <a:t>04</a:t>
            </a:r>
            <a:r>
              <a:rPr lang="zh-CN" altLang="en-US" dirty="0"/>
              <a:t>和</a:t>
            </a:r>
            <a:r>
              <a:rPr lang="en-US" altLang="zh-CN" dirty="0"/>
              <a:t>05</a:t>
            </a:r>
            <a:r>
              <a:rPr lang="zh-CN" altLang="en-US" dirty="0"/>
              <a:t>节）与额外的训练数据集相同，但与开发数据集（第</a:t>
            </a:r>
            <a:r>
              <a:rPr lang="en-US" altLang="zh-CN" dirty="0"/>
              <a:t>00</a:t>
            </a:r>
            <a:r>
              <a:rPr lang="zh-CN" altLang="en-US" dirty="0"/>
              <a:t>、</a:t>
            </a:r>
            <a:r>
              <a:rPr lang="en-US" altLang="zh-CN" dirty="0"/>
              <a:t>01</a:t>
            </a:r>
            <a:r>
              <a:rPr lang="zh-CN" altLang="en-US" dirty="0"/>
              <a:t>和</a:t>
            </a:r>
            <a:r>
              <a:rPr lang="en-US" altLang="zh-CN" dirty="0"/>
              <a:t>02</a:t>
            </a:r>
            <a:r>
              <a:rPr lang="zh-CN" altLang="en-US" dirty="0"/>
              <a:t>节）不同。</a:t>
            </a:r>
            <a:endParaRPr lang="en-US" altLang="zh-CN" dirty="0"/>
          </a:p>
          <a:p>
            <a:r>
              <a:rPr lang="zh-CN" altLang="en-US" dirty="0"/>
              <a:t>异常声音：有意损坏机器收集。</a:t>
            </a:r>
            <a:endParaRPr lang="en-US" altLang="zh-CN" dirty="0"/>
          </a:p>
          <a:p>
            <a:r>
              <a:rPr lang="zh-CN" altLang="en-US" dirty="0"/>
              <a:t>机器声音与环境噪音混合，仅提供嘈杂的录音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4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开发数据集：每个机器类型都有三个或四个机器 </a:t>
            </a:r>
            <a:r>
              <a:rPr lang="en-US" altLang="zh-CN" dirty="0"/>
              <a:t>ID</a:t>
            </a:r>
            <a:r>
              <a:rPr lang="zh-CN" altLang="en-US" dirty="0"/>
              <a:t>。每个机器 </a:t>
            </a:r>
            <a:r>
              <a:rPr lang="en-US" altLang="zh-CN" dirty="0"/>
              <a:t>ID </a:t>
            </a:r>
            <a:r>
              <a:rPr lang="zh-CN" altLang="en-US" dirty="0"/>
              <a:t>的数据集由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 </a:t>
            </a:r>
            <a:r>
              <a:rPr lang="zh-CN" altLang="en-US" dirty="0"/>
              <a:t>大约 </a:t>
            </a:r>
            <a:r>
              <a:rPr lang="en-US" altLang="zh-CN" dirty="0"/>
              <a:t>1,000 </a:t>
            </a:r>
            <a:r>
              <a:rPr lang="zh-CN" altLang="en-US" dirty="0"/>
              <a:t>个用于训练的正常声音样本和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(ii) </a:t>
            </a:r>
            <a:r>
              <a:rPr lang="zh-CN" altLang="en-US" dirty="0"/>
              <a:t>用于测试的正常和异常声音的 </a:t>
            </a:r>
            <a:r>
              <a:rPr lang="en-US" altLang="zh-CN" dirty="0"/>
              <a:t>100-200 </a:t>
            </a:r>
            <a:r>
              <a:rPr lang="zh-CN" altLang="en-US" dirty="0"/>
              <a:t>个样本组成。</a:t>
            </a:r>
            <a:endParaRPr lang="en-US" altLang="zh-CN" dirty="0"/>
          </a:p>
          <a:p>
            <a:r>
              <a:rPr lang="en-US" altLang="zh-CN" dirty="0"/>
              <a:t> (ii) </a:t>
            </a:r>
            <a:r>
              <a:rPr lang="zh-CN" altLang="en-US" dirty="0"/>
              <a:t>中的正常和异常声音样本仅用于检查性能，因此 </a:t>
            </a:r>
            <a:r>
              <a:rPr lang="en-US" altLang="zh-CN" dirty="0"/>
              <a:t>(ii) </a:t>
            </a:r>
            <a:r>
              <a:rPr lang="zh-CN" altLang="en-US" dirty="0"/>
              <a:t>中的声音样本不得用于训练。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评估数据集：该数据集由与开发数据集相同的机器类型的测试样本组成。每个机器 </a:t>
            </a:r>
            <a:r>
              <a:rPr lang="en-US" altLang="zh-CN" dirty="0"/>
              <a:t>ID </a:t>
            </a:r>
            <a:r>
              <a:rPr lang="zh-CN" altLang="en-US" dirty="0"/>
              <a:t>的测试样本数量约为 </a:t>
            </a:r>
            <a:r>
              <a:rPr lang="en-US" altLang="zh-CN" dirty="0"/>
              <a:t>400</a:t>
            </a:r>
            <a:r>
              <a:rPr lang="zh-CN" altLang="en-US" dirty="0"/>
              <a:t>，其中没有一个具有条件标签（即正常或异常）。请注意，评估数据集的机器 </a:t>
            </a:r>
            <a:r>
              <a:rPr lang="en-US" altLang="zh-CN" dirty="0"/>
              <a:t>ID </a:t>
            </a:r>
            <a:r>
              <a:rPr lang="zh-CN" altLang="en-US" dirty="0"/>
              <a:t>与开发数据集的机器 </a:t>
            </a:r>
            <a:r>
              <a:rPr lang="en-US" altLang="zh-CN" dirty="0"/>
              <a:t>ID </a:t>
            </a:r>
            <a:r>
              <a:rPr lang="zh-CN" altLang="en-US" dirty="0"/>
              <a:t>不同。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额外的训练数据集：该数据集包括评估数据集中使用的每种机器类型和机器 </a:t>
            </a:r>
            <a:r>
              <a:rPr lang="en-US" altLang="zh-CN" dirty="0"/>
              <a:t>ID </a:t>
            </a:r>
            <a:r>
              <a:rPr lang="zh-CN" altLang="en-US" dirty="0"/>
              <a:t>的大约 </a:t>
            </a:r>
            <a:r>
              <a:rPr lang="en-US" altLang="zh-CN" dirty="0"/>
              <a:t>1,000 </a:t>
            </a:r>
            <a:r>
              <a:rPr lang="zh-CN" altLang="en-US" dirty="0"/>
              <a:t>个正常样本。参与者还可以使用此数据集进行培训。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3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为了计算异常得分，参与者需要训练一个参数为</a:t>
            </a:r>
            <a:r>
              <a:rPr lang="en-US" altLang="zh-CN" dirty="0"/>
              <a:t>θ</a:t>
            </a:r>
            <a:r>
              <a:rPr lang="zh-CN" altLang="en-US" dirty="0"/>
              <a:t>的异常得分计算器</a:t>
            </a:r>
            <a:r>
              <a:rPr lang="en-US" altLang="zh-CN" dirty="0"/>
              <a:t>A</a:t>
            </a:r>
            <a:r>
              <a:rPr lang="zh-CN" altLang="en-US" dirty="0"/>
              <a:t>。</a:t>
            </a:r>
            <a:r>
              <a:rPr lang="en-US" altLang="zh-CN" dirty="0"/>
              <a:t>A</a:t>
            </a:r>
            <a:r>
              <a:rPr lang="zh-CN" altLang="en-US" dirty="0"/>
              <a:t>的输入是机器的工作声音</a:t>
            </a:r>
            <a:r>
              <a:rPr lang="en-US" altLang="zh-CN" dirty="0" err="1"/>
              <a:t>x∈RL</a:t>
            </a:r>
            <a:r>
              <a:rPr lang="zh-CN" altLang="en-US" dirty="0"/>
              <a:t>和它的机器信息，包括机器类型、部分索引、是否在源域或目标域，</a:t>
            </a:r>
            <a:r>
              <a:rPr lang="en-US" altLang="zh-CN" dirty="0"/>
              <a:t>A</a:t>
            </a:r>
            <a:r>
              <a:rPr lang="zh-CN" altLang="en-US" dirty="0"/>
              <a:t>对整个音频片段</a:t>
            </a:r>
            <a:r>
              <a:rPr lang="en-US" altLang="zh-CN" dirty="0"/>
              <a:t>x</a:t>
            </a:r>
            <a:r>
              <a:rPr lang="zh-CN" altLang="en-US" dirty="0"/>
              <a:t>输出一个异常得分，即</a:t>
            </a:r>
            <a:r>
              <a:rPr lang="en-US" altLang="zh-CN" dirty="0" err="1"/>
              <a:t>Aθ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）∈</a:t>
            </a:r>
            <a:r>
              <a:rPr lang="en-US" altLang="zh-CN" dirty="0"/>
              <a:t>R</a:t>
            </a:r>
            <a:r>
              <a:rPr lang="zh-CN" altLang="en-US" dirty="0"/>
              <a:t>。然后，当异常得分超过预先定义的阈值时，</a:t>
            </a:r>
            <a:r>
              <a:rPr lang="en-US" altLang="zh-CN" dirty="0"/>
              <a:t>x</a:t>
            </a:r>
            <a:r>
              <a:rPr lang="zh-CN" altLang="en-US" dirty="0"/>
              <a:t>被确定为异常。因此，需要对</a:t>
            </a:r>
            <a:r>
              <a:rPr lang="en-US" altLang="zh-CN" dirty="0"/>
              <a:t>A</a:t>
            </a:r>
            <a:r>
              <a:rPr lang="zh-CN" altLang="en-US" dirty="0"/>
              <a:t>进行训练，使</a:t>
            </a:r>
            <a:r>
              <a:rPr lang="en-US" altLang="zh-CN" dirty="0" err="1"/>
              <a:t>Aθ</a:t>
            </a:r>
            <a:r>
              <a:rPr lang="en-US" altLang="zh-CN" dirty="0"/>
              <a:t>(x)</a:t>
            </a:r>
            <a:r>
              <a:rPr lang="zh-CN" altLang="en-US" dirty="0"/>
              <a:t>在整个音频片段</a:t>
            </a:r>
            <a:r>
              <a:rPr lang="en-US" altLang="zh-CN" dirty="0"/>
              <a:t>x</a:t>
            </a:r>
            <a:r>
              <a:rPr lang="zh-CN" altLang="en-US" dirty="0"/>
              <a:t>是异常的时候和</a:t>
            </a:r>
            <a:r>
              <a:rPr lang="en-US" altLang="zh-CN" dirty="0"/>
              <a:t>x</a:t>
            </a:r>
            <a:r>
              <a:rPr lang="zh-CN" altLang="en-US" dirty="0"/>
              <a:t>的一部分是异常的时候都是一个大值，例如有碰撞的异常声音。</a:t>
            </a:r>
            <a:endParaRPr lang="en-US" altLang="zh-CN" dirty="0"/>
          </a:p>
          <a:p>
            <a:r>
              <a:rPr lang="zh-CN" altLang="en-US" dirty="0"/>
              <a:t>可选：外部数据、机器信息（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包括机器类型、节索引，以及它是否位于源或目标域中）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98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最简单的策略是用一个</a:t>
            </a:r>
            <a:r>
              <a:rPr lang="en-US" altLang="zh-CN" dirty="0"/>
              <a:t>A</a:t>
            </a:r>
            <a:r>
              <a:rPr lang="zh-CN" altLang="en-US" dirty="0"/>
              <a:t>来计算单个</a:t>
            </a:r>
            <a:r>
              <a:rPr lang="en-US" altLang="zh-CN" dirty="0"/>
              <a:t>Section</a:t>
            </a:r>
            <a:r>
              <a:rPr lang="zh-CN" altLang="en-US" dirty="0"/>
              <a:t>（如</a:t>
            </a:r>
            <a:r>
              <a:rPr lang="en-US" altLang="zh-CN" dirty="0"/>
              <a:t>00section</a:t>
            </a:r>
            <a:r>
              <a:rPr lang="zh-CN" altLang="en-US" dirty="0"/>
              <a:t>）和单个域（即源域或目标域）的异常得分。在这种情况下，</a:t>
            </a:r>
            <a:r>
              <a:rPr lang="en-US" altLang="zh-CN" dirty="0"/>
              <a:t>A</a:t>
            </a:r>
            <a:r>
              <a:rPr lang="zh-CN" altLang="en-US" dirty="0"/>
              <a:t>是专门针对单一区段和单一领域的，所以这种系统的用户需要为每一种机器类型、产品和条件训练</a:t>
            </a:r>
            <a:r>
              <a:rPr lang="en-US" altLang="zh-CN" dirty="0"/>
              <a:t>A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一个更具挑战性的策略是使用一个单一的</a:t>
            </a:r>
            <a:r>
              <a:rPr lang="en-US" altLang="zh-CN" dirty="0"/>
              <a:t>A</a:t>
            </a:r>
            <a:r>
              <a:rPr lang="zh-CN" altLang="en-US" dirty="0"/>
              <a:t>来计算所有机器类型、部分以及源域和目标域的所有测试片段的异常得分。这种策略的优点是，参与者可以使用所有提供的训练片段；但是，他们需要考虑模型的泛化问题。</a:t>
            </a:r>
            <a:endParaRPr lang="en-US" altLang="zh-CN" dirty="0"/>
          </a:p>
          <a:p>
            <a:r>
              <a:rPr lang="zh-CN" altLang="en-US" dirty="0"/>
              <a:t>（并不强加这种约束）</a:t>
            </a:r>
            <a:endParaRPr lang="en-US" altLang="zh-CN" dirty="0"/>
          </a:p>
          <a:p>
            <a:r>
              <a:rPr lang="zh-CN" altLang="en-US" dirty="0"/>
              <a:t>测试数据中的正常</a:t>
            </a:r>
            <a:r>
              <a:rPr lang="en-US" altLang="zh-CN" dirty="0"/>
              <a:t>/</a:t>
            </a:r>
            <a:r>
              <a:rPr lang="zh-CN" altLang="en-US" dirty="0"/>
              <a:t>异常片段不能用于训练；但是，使用列出的外部数据资源模拟异常样本是允许的。</a:t>
            </a:r>
            <a:endParaRPr lang="en-US" altLang="zh-CN" dirty="0"/>
          </a:p>
          <a:p>
            <a:r>
              <a:rPr lang="zh-CN" altLang="en-US" dirty="0"/>
              <a:t>在一次提交中，允许在不同机器类型之间改变模型（模型</a:t>
            </a:r>
            <a:r>
              <a:rPr lang="en-US" altLang="zh-CN" dirty="0"/>
              <a:t>/</a:t>
            </a:r>
            <a:r>
              <a:rPr lang="zh-CN" altLang="en-US" dirty="0"/>
              <a:t>架构</a:t>
            </a:r>
            <a:r>
              <a:rPr lang="en-US" altLang="zh-CN" dirty="0"/>
              <a:t>/</a:t>
            </a:r>
            <a:r>
              <a:rPr lang="zh-CN" altLang="en-US" dirty="0"/>
              <a:t>超参数）。更希望开发一个简单的</a:t>
            </a:r>
            <a:r>
              <a:rPr lang="en-US" altLang="zh-CN" dirty="0"/>
              <a:t>ASD</a:t>
            </a:r>
            <a:r>
              <a:rPr lang="zh-CN" altLang="en-US" dirty="0"/>
              <a:t>系统（即保持模型和超参数固定，只改变训练数据以适应每种机器类型）。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53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200882" y="5187135"/>
            <a:ext cx="5802592" cy="1680490"/>
          </a:xfrm>
          <a:custGeom>
            <a:avLst/>
            <a:gdLst>
              <a:gd name="T0" fmla="*/ 110 w 1797"/>
              <a:gd name="T1" fmla="*/ 325 h 518"/>
              <a:gd name="T2" fmla="*/ 586 w 1797"/>
              <a:gd name="T3" fmla="*/ 377 h 518"/>
              <a:gd name="T4" fmla="*/ 801 w 1797"/>
              <a:gd name="T5" fmla="*/ 384 h 518"/>
              <a:gd name="T6" fmla="*/ 586 w 1797"/>
              <a:gd name="T7" fmla="*/ 322 h 518"/>
              <a:gd name="T8" fmla="*/ 589 w 1797"/>
              <a:gd name="T9" fmla="*/ 310 h 518"/>
              <a:gd name="T10" fmla="*/ 822 w 1797"/>
              <a:gd name="T11" fmla="*/ 326 h 518"/>
              <a:gd name="T12" fmla="*/ 883 w 1797"/>
              <a:gd name="T13" fmla="*/ 265 h 518"/>
              <a:gd name="T14" fmla="*/ 893 w 1797"/>
              <a:gd name="T15" fmla="*/ 0 h 518"/>
              <a:gd name="T16" fmla="*/ 910 w 1797"/>
              <a:gd name="T17" fmla="*/ 267 h 518"/>
              <a:gd name="T18" fmla="*/ 971 w 1797"/>
              <a:gd name="T19" fmla="*/ 327 h 518"/>
              <a:gd name="T20" fmla="*/ 1207 w 1797"/>
              <a:gd name="T21" fmla="*/ 310 h 518"/>
              <a:gd name="T22" fmla="*/ 1209 w 1797"/>
              <a:gd name="T23" fmla="*/ 322 h 518"/>
              <a:gd name="T24" fmla="*/ 989 w 1797"/>
              <a:gd name="T25" fmla="*/ 367 h 518"/>
              <a:gd name="T26" fmla="*/ 999 w 1797"/>
              <a:gd name="T27" fmla="*/ 394 h 518"/>
              <a:gd name="T28" fmla="*/ 1366 w 1797"/>
              <a:gd name="T29" fmla="*/ 360 h 518"/>
              <a:gd name="T30" fmla="*/ 1786 w 1797"/>
              <a:gd name="T31" fmla="*/ 316 h 518"/>
              <a:gd name="T32" fmla="*/ 1785 w 1797"/>
              <a:gd name="T33" fmla="*/ 332 h 518"/>
              <a:gd name="T34" fmla="*/ 1349 w 1797"/>
              <a:gd name="T35" fmla="*/ 387 h 518"/>
              <a:gd name="T36" fmla="*/ 1214 w 1797"/>
              <a:gd name="T37" fmla="*/ 406 h 518"/>
              <a:gd name="T38" fmla="*/ 1235 w 1797"/>
              <a:gd name="T39" fmla="*/ 427 h 518"/>
              <a:gd name="T40" fmla="*/ 1227 w 1797"/>
              <a:gd name="T41" fmla="*/ 509 h 518"/>
              <a:gd name="T42" fmla="*/ 1170 w 1797"/>
              <a:gd name="T43" fmla="*/ 516 h 518"/>
              <a:gd name="T44" fmla="*/ 1141 w 1797"/>
              <a:gd name="T45" fmla="*/ 427 h 518"/>
              <a:gd name="T46" fmla="*/ 1114 w 1797"/>
              <a:gd name="T47" fmla="*/ 419 h 518"/>
              <a:gd name="T48" fmla="*/ 984 w 1797"/>
              <a:gd name="T49" fmla="*/ 464 h 518"/>
              <a:gd name="T50" fmla="*/ 838 w 1797"/>
              <a:gd name="T51" fmla="*/ 487 h 518"/>
              <a:gd name="T52" fmla="*/ 798 w 1797"/>
              <a:gd name="T53" fmla="*/ 452 h 518"/>
              <a:gd name="T54" fmla="*/ 648 w 1797"/>
              <a:gd name="T55" fmla="*/ 418 h 518"/>
              <a:gd name="T56" fmla="*/ 663 w 1797"/>
              <a:gd name="T57" fmla="*/ 471 h 518"/>
              <a:gd name="T58" fmla="*/ 625 w 1797"/>
              <a:gd name="T59" fmla="*/ 516 h 518"/>
              <a:gd name="T60" fmla="*/ 561 w 1797"/>
              <a:gd name="T61" fmla="*/ 502 h 518"/>
              <a:gd name="T62" fmla="*/ 553 w 1797"/>
              <a:gd name="T63" fmla="*/ 432 h 518"/>
              <a:gd name="T64" fmla="*/ 580 w 1797"/>
              <a:gd name="T65" fmla="*/ 406 h 518"/>
              <a:gd name="T66" fmla="*/ 325 w 1797"/>
              <a:gd name="T67" fmla="*/ 374 h 518"/>
              <a:gd name="T68" fmla="*/ 11 w 1797"/>
              <a:gd name="T69" fmla="*/ 331 h 518"/>
              <a:gd name="T70" fmla="*/ 0 w 1797"/>
              <a:gd name="T71" fmla="*/ 317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97" h="518">
                <a:moveTo>
                  <a:pt x="0" y="317"/>
                </a:moveTo>
                <a:cubicBezTo>
                  <a:pt x="37" y="320"/>
                  <a:pt x="73" y="322"/>
                  <a:pt x="110" y="325"/>
                </a:cubicBezTo>
                <a:cubicBezTo>
                  <a:pt x="199" y="335"/>
                  <a:pt x="288" y="344"/>
                  <a:pt x="377" y="354"/>
                </a:cubicBezTo>
                <a:cubicBezTo>
                  <a:pt x="447" y="362"/>
                  <a:pt x="516" y="370"/>
                  <a:pt x="586" y="377"/>
                </a:cubicBezTo>
                <a:cubicBezTo>
                  <a:pt x="653" y="384"/>
                  <a:pt x="719" y="393"/>
                  <a:pt x="787" y="394"/>
                </a:cubicBezTo>
                <a:cubicBezTo>
                  <a:pt x="795" y="394"/>
                  <a:pt x="799" y="392"/>
                  <a:pt x="801" y="384"/>
                </a:cubicBezTo>
                <a:cubicBezTo>
                  <a:pt x="806" y="361"/>
                  <a:pt x="807" y="361"/>
                  <a:pt x="783" y="357"/>
                </a:cubicBezTo>
                <a:cubicBezTo>
                  <a:pt x="718" y="346"/>
                  <a:pt x="652" y="334"/>
                  <a:pt x="586" y="322"/>
                </a:cubicBezTo>
                <a:cubicBezTo>
                  <a:pt x="582" y="322"/>
                  <a:pt x="573" y="323"/>
                  <a:pt x="575" y="315"/>
                </a:cubicBezTo>
                <a:cubicBezTo>
                  <a:pt x="576" y="308"/>
                  <a:pt x="583" y="309"/>
                  <a:pt x="589" y="310"/>
                </a:cubicBezTo>
                <a:cubicBezTo>
                  <a:pt x="657" y="320"/>
                  <a:pt x="726" y="329"/>
                  <a:pt x="794" y="339"/>
                </a:cubicBezTo>
                <a:cubicBezTo>
                  <a:pt x="808" y="341"/>
                  <a:pt x="815" y="333"/>
                  <a:pt x="822" y="326"/>
                </a:cubicBezTo>
                <a:cubicBezTo>
                  <a:pt x="837" y="312"/>
                  <a:pt x="850" y="296"/>
                  <a:pt x="869" y="288"/>
                </a:cubicBezTo>
                <a:cubicBezTo>
                  <a:pt x="879" y="283"/>
                  <a:pt x="883" y="277"/>
                  <a:pt x="883" y="265"/>
                </a:cubicBezTo>
                <a:cubicBezTo>
                  <a:pt x="884" y="185"/>
                  <a:pt x="886" y="105"/>
                  <a:pt x="888" y="25"/>
                </a:cubicBezTo>
                <a:cubicBezTo>
                  <a:pt x="888" y="17"/>
                  <a:pt x="891" y="10"/>
                  <a:pt x="893" y="0"/>
                </a:cubicBezTo>
                <a:cubicBezTo>
                  <a:pt x="901" y="9"/>
                  <a:pt x="903" y="17"/>
                  <a:pt x="903" y="26"/>
                </a:cubicBezTo>
                <a:cubicBezTo>
                  <a:pt x="905" y="106"/>
                  <a:pt x="908" y="187"/>
                  <a:pt x="910" y="267"/>
                </a:cubicBezTo>
                <a:cubicBezTo>
                  <a:pt x="910" y="277"/>
                  <a:pt x="913" y="284"/>
                  <a:pt x="922" y="287"/>
                </a:cubicBezTo>
                <a:cubicBezTo>
                  <a:pt x="943" y="295"/>
                  <a:pt x="957" y="311"/>
                  <a:pt x="971" y="327"/>
                </a:cubicBezTo>
                <a:cubicBezTo>
                  <a:pt x="981" y="338"/>
                  <a:pt x="992" y="340"/>
                  <a:pt x="1007" y="338"/>
                </a:cubicBezTo>
                <a:cubicBezTo>
                  <a:pt x="1074" y="328"/>
                  <a:pt x="1140" y="319"/>
                  <a:pt x="1207" y="310"/>
                </a:cubicBezTo>
                <a:cubicBezTo>
                  <a:pt x="1211" y="310"/>
                  <a:pt x="1214" y="314"/>
                  <a:pt x="1218" y="316"/>
                </a:cubicBezTo>
                <a:cubicBezTo>
                  <a:pt x="1215" y="318"/>
                  <a:pt x="1212" y="321"/>
                  <a:pt x="1209" y="322"/>
                </a:cubicBezTo>
                <a:cubicBezTo>
                  <a:pt x="1138" y="334"/>
                  <a:pt x="1067" y="347"/>
                  <a:pt x="996" y="359"/>
                </a:cubicBezTo>
                <a:cubicBezTo>
                  <a:pt x="993" y="360"/>
                  <a:pt x="989" y="364"/>
                  <a:pt x="989" y="367"/>
                </a:cubicBezTo>
                <a:cubicBezTo>
                  <a:pt x="989" y="374"/>
                  <a:pt x="990" y="382"/>
                  <a:pt x="991" y="389"/>
                </a:cubicBezTo>
                <a:cubicBezTo>
                  <a:pt x="992" y="391"/>
                  <a:pt x="996" y="394"/>
                  <a:pt x="999" y="394"/>
                </a:cubicBezTo>
                <a:cubicBezTo>
                  <a:pt x="1044" y="391"/>
                  <a:pt x="1088" y="389"/>
                  <a:pt x="1133" y="385"/>
                </a:cubicBezTo>
                <a:cubicBezTo>
                  <a:pt x="1211" y="377"/>
                  <a:pt x="1288" y="368"/>
                  <a:pt x="1366" y="360"/>
                </a:cubicBezTo>
                <a:cubicBezTo>
                  <a:pt x="1464" y="349"/>
                  <a:pt x="1563" y="338"/>
                  <a:pt x="1661" y="328"/>
                </a:cubicBezTo>
                <a:cubicBezTo>
                  <a:pt x="1703" y="323"/>
                  <a:pt x="1744" y="320"/>
                  <a:pt x="1786" y="316"/>
                </a:cubicBezTo>
                <a:cubicBezTo>
                  <a:pt x="1789" y="316"/>
                  <a:pt x="1793" y="317"/>
                  <a:pt x="1796" y="317"/>
                </a:cubicBezTo>
                <a:cubicBezTo>
                  <a:pt x="1797" y="325"/>
                  <a:pt x="1793" y="331"/>
                  <a:pt x="1785" y="332"/>
                </a:cubicBezTo>
                <a:cubicBezTo>
                  <a:pt x="1732" y="338"/>
                  <a:pt x="1678" y="345"/>
                  <a:pt x="1625" y="352"/>
                </a:cubicBezTo>
                <a:cubicBezTo>
                  <a:pt x="1533" y="364"/>
                  <a:pt x="1441" y="376"/>
                  <a:pt x="1349" y="387"/>
                </a:cubicBezTo>
                <a:cubicBezTo>
                  <a:pt x="1307" y="393"/>
                  <a:pt x="1264" y="397"/>
                  <a:pt x="1221" y="402"/>
                </a:cubicBezTo>
                <a:cubicBezTo>
                  <a:pt x="1219" y="402"/>
                  <a:pt x="1214" y="405"/>
                  <a:pt x="1214" y="406"/>
                </a:cubicBezTo>
                <a:cubicBezTo>
                  <a:pt x="1214" y="409"/>
                  <a:pt x="1216" y="414"/>
                  <a:pt x="1218" y="416"/>
                </a:cubicBezTo>
                <a:cubicBezTo>
                  <a:pt x="1223" y="421"/>
                  <a:pt x="1229" y="424"/>
                  <a:pt x="1235" y="427"/>
                </a:cubicBezTo>
                <a:cubicBezTo>
                  <a:pt x="1248" y="434"/>
                  <a:pt x="1250" y="445"/>
                  <a:pt x="1248" y="457"/>
                </a:cubicBezTo>
                <a:cubicBezTo>
                  <a:pt x="1246" y="476"/>
                  <a:pt x="1242" y="495"/>
                  <a:pt x="1227" y="509"/>
                </a:cubicBezTo>
                <a:cubicBezTo>
                  <a:pt x="1221" y="514"/>
                  <a:pt x="1215" y="517"/>
                  <a:pt x="1207" y="516"/>
                </a:cubicBezTo>
                <a:cubicBezTo>
                  <a:pt x="1195" y="516"/>
                  <a:pt x="1182" y="516"/>
                  <a:pt x="1170" y="516"/>
                </a:cubicBezTo>
                <a:cubicBezTo>
                  <a:pt x="1162" y="517"/>
                  <a:pt x="1155" y="514"/>
                  <a:pt x="1150" y="509"/>
                </a:cubicBezTo>
                <a:cubicBezTo>
                  <a:pt x="1127" y="486"/>
                  <a:pt x="1120" y="455"/>
                  <a:pt x="1141" y="427"/>
                </a:cubicBezTo>
                <a:cubicBezTo>
                  <a:pt x="1142" y="425"/>
                  <a:pt x="1144" y="423"/>
                  <a:pt x="1146" y="419"/>
                </a:cubicBezTo>
                <a:cubicBezTo>
                  <a:pt x="1134" y="419"/>
                  <a:pt x="1124" y="417"/>
                  <a:pt x="1114" y="419"/>
                </a:cubicBezTo>
                <a:cubicBezTo>
                  <a:pt x="1075" y="429"/>
                  <a:pt x="1036" y="440"/>
                  <a:pt x="997" y="451"/>
                </a:cubicBezTo>
                <a:cubicBezTo>
                  <a:pt x="991" y="453"/>
                  <a:pt x="986" y="456"/>
                  <a:pt x="984" y="464"/>
                </a:cubicBezTo>
                <a:cubicBezTo>
                  <a:pt x="982" y="478"/>
                  <a:pt x="970" y="487"/>
                  <a:pt x="956" y="487"/>
                </a:cubicBezTo>
                <a:cubicBezTo>
                  <a:pt x="916" y="487"/>
                  <a:pt x="877" y="487"/>
                  <a:pt x="838" y="487"/>
                </a:cubicBezTo>
                <a:cubicBezTo>
                  <a:pt x="823" y="487"/>
                  <a:pt x="813" y="480"/>
                  <a:pt x="810" y="466"/>
                </a:cubicBezTo>
                <a:cubicBezTo>
                  <a:pt x="809" y="458"/>
                  <a:pt x="805" y="454"/>
                  <a:pt x="798" y="452"/>
                </a:cubicBezTo>
                <a:cubicBezTo>
                  <a:pt x="758" y="441"/>
                  <a:pt x="719" y="429"/>
                  <a:pt x="679" y="419"/>
                </a:cubicBezTo>
                <a:cubicBezTo>
                  <a:pt x="670" y="416"/>
                  <a:pt x="660" y="418"/>
                  <a:pt x="648" y="418"/>
                </a:cubicBezTo>
                <a:cubicBezTo>
                  <a:pt x="651" y="423"/>
                  <a:pt x="652" y="426"/>
                  <a:pt x="654" y="429"/>
                </a:cubicBezTo>
                <a:cubicBezTo>
                  <a:pt x="663" y="442"/>
                  <a:pt x="666" y="455"/>
                  <a:pt x="663" y="471"/>
                </a:cubicBezTo>
                <a:cubicBezTo>
                  <a:pt x="660" y="487"/>
                  <a:pt x="653" y="500"/>
                  <a:pt x="642" y="510"/>
                </a:cubicBezTo>
                <a:cubicBezTo>
                  <a:pt x="638" y="514"/>
                  <a:pt x="631" y="516"/>
                  <a:pt x="625" y="516"/>
                </a:cubicBezTo>
                <a:cubicBezTo>
                  <a:pt x="614" y="517"/>
                  <a:pt x="602" y="515"/>
                  <a:pt x="591" y="517"/>
                </a:cubicBezTo>
                <a:cubicBezTo>
                  <a:pt x="577" y="518"/>
                  <a:pt x="568" y="511"/>
                  <a:pt x="561" y="502"/>
                </a:cubicBezTo>
                <a:cubicBezTo>
                  <a:pt x="550" y="489"/>
                  <a:pt x="543" y="474"/>
                  <a:pt x="543" y="458"/>
                </a:cubicBezTo>
                <a:cubicBezTo>
                  <a:pt x="542" y="449"/>
                  <a:pt x="543" y="438"/>
                  <a:pt x="553" y="432"/>
                </a:cubicBezTo>
                <a:cubicBezTo>
                  <a:pt x="560" y="427"/>
                  <a:pt x="568" y="422"/>
                  <a:pt x="574" y="417"/>
                </a:cubicBezTo>
                <a:cubicBezTo>
                  <a:pt x="577" y="414"/>
                  <a:pt x="578" y="410"/>
                  <a:pt x="580" y="406"/>
                </a:cubicBezTo>
                <a:cubicBezTo>
                  <a:pt x="577" y="405"/>
                  <a:pt x="574" y="402"/>
                  <a:pt x="571" y="402"/>
                </a:cubicBezTo>
                <a:cubicBezTo>
                  <a:pt x="489" y="392"/>
                  <a:pt x="407" y="384"/>
                  <a:pt x="325" y="374"/>
                </a:cubicBezTo>
                <a:cubicBezTo>
                  <a:pt x="244" y="364"/>
                  <a:pt x="162" y="351"/>
                  <a:pt x="81" y="340"/>
                </a:cubicBezTo>
                <a:cubicBezTo>
                  <a:pt x="58" y="336"/>
                  <a:pt x="34" y="334"/>
                  <a:pt x="11" y="331"/>
                </a:cubicBezTo>
                <a:cubicBezTo>
                  <a:pt x="7" y="331"/>
                  <a:pt x="3" y="328"/>
                  <a:pt x="0" y="326"/>
                </a:cubicBezTo>
                <a:cubicBezTo>
                  <a:pt x="0" y="323"/>
                  <a:pt x="0" y="320"/>
                  <a:pt x="0" y="31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>
            <a:off x="3046546" y="333374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3251850" y="330200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3456218" y="330200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3660585" y="330200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462947" y="250634"/>
            <a:ext cx="26862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0" y="1284971"/>
            <a:ext cx="12192000" cy="1920526"/>
          </a:xfrm>
        </p:spPr>
        <p:txBody>
          <a:bodyPr/>
          <a:lstStyle/>
          <a:p>
            <a:r>
              <a:rPr lang="en-US" altLang="zh-CN" sz="4400" dirty="0">
                <a:solidFill>
                  <a:schemeClr val="tx1"/>
                </a:solidFill>
              </a:rPr>
              <a:t>Unsupervised Anomalous Sound Detection for Machine Condition Monitoring under Domain Shifted Conditions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80C6420-1281-4D59-914F-43707226E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en-US" altLang="zh-CN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3C3E78-AF0C-499E-A122-7D485652EC19}"/>
              </a:ext>
            </a:extLst>
          </p:cNvPr>
          <p:cNvSpPr txBox="1"/>
          <p:nvPr/>
        </p:nvSpPr>
        <p:spPr>
          <a:xfrm>
            <a:off x="462947" y="1055914"/>
            <a:ext cx="1224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Precision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FEF316-E376-4398-BAB0-9EF8B91AB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953758"/>
            <a:ext cx="2495550" cy="9429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87B11C-75E1-4D63-BD3B-B15EA5290859}"/>
              </a:ext>
            </a:extLst>
          </p:cNvPr>
          <p:cNvSpPr txBox="1"/>
          <p:nvPr/>
        </p:nvSpPr>
        <p:spPr>
          <a:xfrm>
            <a:off x="462947" y="2154625"/>
            <a:ext cx="1071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Recall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A4CEC6-B081-46BF-984C-7EE6C564E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325" y="1953528"/>
            <a:ext cx="2876550" cy="7715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454B8C-CC28-4F84-B8C5-1AAFC969B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522" y="3312506"/>
            <a:ext cx="2556478" cy="4842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C8BF71-A86F-4994-8420-0FDB44A220FE}"/>
              </a:ext>
            </a:extLst>
          </p:cNvPr>
          <p:cNvSpPr txBox="1"/>
          <p:nvPr/>
        </p:nvSpPr>
        <p:spPr>
          <a:xfrm>
            <a:off x="462947" y="3427441"/>
            <a:ext cx="116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F1-score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505BA1-BC7A-40E4-8FC8-5FAAEAB81E6B}"/>
              </a:ext>
            </a:extLst>
          </p:cNvPr>
          <p:cNvSpPr txBox="1"/>
          <p:nvPr/>
        </p:nvSpPr>
        <p:spPr>
          <a:xfrm>
            <a:off x="462947" y="4700257"/>
            <a:ext cx="10096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TPR = TP/P = TP/(TP+FN)           FPR = FP/N = FP/(FP + TN)  </a:t>
            </a:r>
          </a:p>
        </p:txBody>
      </p:sp>
    </p:spTree>
    <p:extLst>
      <p:ext uri="{BB962C8B-B14F-4D97-AF65-F5344CB8AC3E}">
        <p14:creationId xmlns:p14="http://schemas.microsoft.com/office/powerpoint/2010/main" val="234667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80C6420-1281-4D59-914F-43707226E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en-US" altLang="zh-CN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84FA6D-5292-41ED-92F0-07BE2FEA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63" y="841565"/>
            <a:ext cx="7335274" cy="22863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E318A1-DC9A-48EE-AD16-888099A0B49F}"/>
              </a:ext>
            </a:extLst>
          </p:cNvPr>
          <p:cNvSpPr txBox="1"/>
          <p:nvPr/>
        </p:nvSpPr>
        <p:spPr>
          <a:xfrm>
            <a:off x="3831021" y="1245476"/>
            <a:ext cx="333746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E0DA84-100E-4A45-9DFB-D6E4837947AB}"/>
              </a:ext>
            </a:extLst>
          </p:cNvPr>
          <p:cNvSpPr txBox="1"/>
          <p:nvPr/>
        </p:nvSpPr>
        <p:spPr>
          <a:xfrm>
            <a:off x="3664148" y="2422635"/>
            <a:ext cx="333746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6F0B14-74A7-469A-BF6F-24481E93AA12}"/>
              </a:ext>
            </a:extLst>
          </p:cNvPr>
          <p:cNvSpPr txBox="1"/>
          <p:nvPr/>
        </p:nvSpPr>
        <p:spPr>
          <a:xfrm>
            <a:off x="609616" y="2900413"/>
            <a:ext cx="7529625" cy="2602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 : machine index            p : 0.1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  : section index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  : source domain or target domain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is the flooring function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H(x) returns 1 when x &gt; 0 and 0 otherwise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N− and N+ are the number of normal and anomalous test clips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B413E5-D2E3-4B5A-B0C7-AD124AAFD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16" y="4271438"/>
            <a:ext cx="619211" cy="2857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134CA24-01D5-4170-93F8-C518B0D38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46" y="5645034"/>
            <a:ext cx="10513507" cy="74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D78C54-369D-4C86-B73F-108C051106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Baseline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45BBAA-2A39-4529-A7D6-99E3479A539D}"/>
              </a:ext>
            </a:extLst>
          </p:cNvPr>
          <p:cNvSpPr txBox="1"/>
          <p:nvPr/>
        </p:nvSpPr>
        <p:spPr>
          <a:xfrm>
            <a:off x="653482" y="1351508"/>
            <a:ext cx="114400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Autoencoder-based baseline</a:t>
            </a:r>
          </a:p>
          <a:p>
            <a:pPr marL="914389" lvl="1" indent="-457200">
              <a:buFont typeface="+mj-lt"/>
              <a:buAutoNum type="alphaLcPeriod"/>
            </a:pPr>
            <a:r>
              <a:rPr lang="en-US" altLang="zh-CN" sz="2400" dirty="0"/>
              <a:t>Anomaly score :the reconstruction error of the observed sound. </a:t>
            </a:r>
          </a:p>
          <a:p>
            <a:pPr marL="914389" lvl="1" indent="-457200">
              <a:buFont typeface="+mj-lt"/>
              <a:buAutoNum type="alphaLcPeriod"/>
            </a:pPr>
            <a:r>
              <a:rPr lang="en-US" altLang="zh-CN" sz="2400" dirty="0"/>
              <a:t>AE is trained to minimize the reconstruction error of the normal training data. </a:t>
            </a:r>
          </a:p>
          <a:p>
            <a:pPr marL="914389" lvl="1" indent="-457200">
              <a:buFont typeface="+mj-lt"/>
              <a:buAutoNum type="alphaLcPeriod"/>
            </a:pPr>
            <a:r>
              <a:rPr lang="en-US" altLang="zh-CN" sz="2400" dirty="0"/>
              <a:t>This method is based on the assumption that the AE cannot reconstruct sounds that are not used in training, that is, unknown anomalous sounds.</a:t>
            </a:r>
          </a:p>
          <a:p>
            <a:pPr lvl="1"/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MobileNetV2-based baseline</a:t>
            </a:r>
          </a:p>
          <a:p>
            <a:pPr marL="914389" lvl="1" indent="-457200">
              <a:buFont typeface="+mj-lt"/>
              <a:buAutoNum type="alphaLcPeriod"/>
            </a:pPr>
            <a:r>
              <a:rPr lang="en-US" altLang="zh-CN" sz="2400" dirty="0"/>
              <a:t>Identifies from which section the observed signal was generated. It outputs the </a:t>
            </a:r>
            <a:r>
              <a:rPr lang="en-US" altLang="zh-CN" sz="2400" dirty="0" err="1"/>
              <a:t>softmax</a:t>
            </a:r>
            <a:r>
              <a:rPr lang="en-US" altLang="zh-CN" sz="2400" dirty="0"/>
              <a:t> value that is the predicted probability for each section. </a:t>
            </a:r>
          </a:p>
          <a:p>
            <a:pPr marL="914389" lvl="1" indent="-457200">
              <a:buFont typeface="+mj-lt"/>
              <a:buAutoNum type="alphaLcPeriod"/>
            </a:pPr>
            <a:r>
              <a:rPr lang="en-US" altLang="zh-CN" sz="2400" dirty="0"/>
              <a:t>Anomaly score : the averaged negative logit of the predicted probabilities for the correct section.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1643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0B8416-80D0-46AF-9E72-1C1ADA53B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921B29-4372-408F-B9A3-279C24248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0"/>
          <a:stretch/>
        </p:blipFill>
        <p:spPr>
          <a:xfrm>
            <a:off x="262210" y="2017986"/>
            <a:ext cx="11667579" cy="36103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DB43517-4170-46FD-9269-A44B0FB3E7A2}"/>
              </a:ext>
            </a:extLst>
          </p:cNvPr>
          <p:cNvSpPr txBox="1"/>
          <p:nvPr/>
        </p:nvSpPr>
        <p:spPr>
          <a:xfrm>
            <a:off x="4666593" y="1466193"/>
            <a:ext cx="3013967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AE-based baseline</a:t>
            </a:r>
            <a:endParaRPr lang="zh-CN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888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0B8416-80D0-46AF-9E72-1C1ADA53B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B43517-4170-46FD-9269-A44B0FB3E7A2}"/>
              </a:ext>
            </a:extLst>
          </p:cNvPr>
          <p:cNvSpPr txBox="1"/>
          <p:nvPr/>
        </p:nvSpPr>
        <p:spPr>
          <a:xfrm>
            <a:off x="3761066" y="1466193"/>
            <a:ext cx="4669868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MobileNetV2-based baseline</a:t>
            </a:r>
            <a:endParaRPr lang="zh-CN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11C6FF-0409-447C-B575-E5824CD1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9" y="2081025"/>
            <a:ext cx="11699762" cy="373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9077DE-49B5-4DA8-A12D-960D64B10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363" y="250635"/>
            <a:ext cx="2686251" cy="742594"/>
          </a:xfrm>
        </p:spPr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Description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B55B86-42DD-4F33-8B34-840B5BD5F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270" y="1474076"/>
            <a:ext cx="5685459" cy="39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2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22E6C78-097F-404F-BD2E-F553F94FF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Challenge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679555-C685-454C-BA8C-D74CEAA1F07B}"/>
              </a:ext>
            </a:extLst>
          </p:cNvPr>
          <p:cNvSpPr txBox="1"/>
          <p:nvPr/>
        </p:nvSpPr>
        <p:spPr>
          <a:xfrm>
            <a:off x="630621" y="1488767"/>
            <a:ext cx="107678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Detecting unknown anomalous sounds under the condition that only normal sound clips have been provided as training data, as in 2020 (i.e., unsupervised learning scenario).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The acoustic characteristics of the training data and the test data are different (i.e., domain shift). </a:t>
            </a:r>
            <a:r>
              <a:rPr lang="zh-CN" altLang="en-US" sz="2800" dirty="0"/>
              <a:t>（</a:t>
            </a:r>
            <a:r>
              <a:rPr lang="en-US" altLang="zh-CN" sz="2800" dirty="0"/>
              <a:t>New Challenge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091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DB9891-851D-4158-92B6-D33885417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Challenge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5C41A0-8B99-4CC9-9DF7-6B9E831134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CBEA3F-10B2-41BB-9706-E4A4E1D432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3242385"/>
            <a:ext cx="1231900" cy="84023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A34D0B5-30C3-4469-8383-2349E94404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121" y="4990795"/>
            <a:ext cx="1231900" cy="84023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F2454B-AB2D-4C89-8C39-6C62484A56EC}"/>
              </a:ext>
            </a:extLst>
          </p:cNvPr>
          <p:cNvSpPr txBox="1"/>
          <p:nvPr/>
        </p:nvSpPr>
        <p:spPr>
          <a:xfrm>
            <a:off x="1542021" y="1495453"/>
            <a:ext cx="103398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Normal sounds being incorrectly judged as anomalous due to changes within the normal conditions (i.e., domain shift)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3EA273-2657-4373-8640-FE9F64CC1CC2}"/>
              </a:ext>
            </a:extLst>
          </p:cNvPr>
          <p:cNvSpPr txBox="1"/>
          <p:nvPr/>
        </p:nvSpPr>
        <p:spPr>
          <a:xfrm>
            <a:off x="1542020" y="3139280"/>
            <a:ext cx="100771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Conditions of the machine, environmental noise conditions fluctuate uncontrollably depending on the seasonal demand.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2C1B67-D6D3-4E7F-A798-3D0DBB4D8C2A}"/>
              </a:ext>
            </a:extLst>
          </p:cNvPr>
          <p:cNvSpPr txBox="1"/>
          <p:nvPr/>
        </p:nvSpPr>
        <p:spPr>
          <a:xfrm>
            <a:off x="1542019" y="5136331"/>
            <a:ext cx="10187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The normal state's distribution was changed(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domain shift)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6080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1080DD3-578C-4F9E-9951-7806EF325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0634"/>
            <a:ext cx="3909847" cy="535531"/>
          </a:xfrm>
        </p:spPr>
        <p:txBody>
          <a:bodyPr/>
          <a:lstStyle/>
          <a:p>
            <a:r>
              <a:rPr lang="en-US" altLang="zh-CN" sz="3200" dirty="0"/>
              <a:t>Audio datasets</a:t>
            </a:r>
            <a:endParaRPr lang="zh-CN" altLang="en-US" sz="3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8DBC52-AA2B-4AA2-B51D-FF84DA28FE95}"/>
              </a:ext>
            </a:extLst>
          </p:cNvPr>
          <p:cNvSpPr txBox="1"/>
          <p:nvPr/>
        </p:nvSpPr>
        <p:spPr>
          <a:xfrm>
            <a:off x="660180" y="1160590"/>
            <a:ext cx="6499334" cy="4536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Fan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Gearbox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Pump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Slide rail (also called slider)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/>
              <a:t>ToyCar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/>
              <a:t>ToyTrain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Valve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2EFD0F-F9A0-4AF0-A84A-3BA222574754}"/>
              </a:ext>
            </a:extLst>
          </p:cNvPr>
          <p:cNvSpPr txBox="1"/>
          <p:nvPr/>
        </p:nvSpPr>
        <p:spPr>
          <a:xfrm>
            <a:off x="8282153" y="2948953"/>
            <a:ext cx="6499334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Slide rail (MIMII Dataset)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Toy-car (</a:t>
            </a:r>
            <a:r>
              <a:rPr lang="en-US" altLang="zh-CN" sz="2000" dirty="0" err="1"/>
              <a:t>ToyADMOS</a:t>
            </a:r>
            <a:r>
              <a:rPr lang="en-US" altLang="zh-CN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Toy-conveyor (</a:t>
            </a:r>
            <a:r>
              <a:rPr lang="en-US" altLang="zh-CN" sz="2000" dirty="0" err="1"/>
              <a:t>ToyADMOS</a:t>
            </a:r>
            <a:r>
              <a:rPr lang="en-US" altLang="zh-CN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Valve (MIMII Dataset)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Pump (MIMII Dataset)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Fan (MIMII Dataset)</a:t>
            </a:r>
          </a:p>
        </p:txBody>
      </p:sp>
    </p:spTree>
    <p:extLst>
      <p:ext uri="{BB962C8B-B14F-4D97-AF65-F5344CB8AC3E}">
        <p14:creationId xmlns:p14="http://schemas.microsoft.com/office/powerpoint/2010/main" val="172346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1080DD3-578C-4F9E-9951-7806EF325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0634"/>
            <a:ext cx="3909847" cy="535531"/>
          </a:xfrm>
        </p:spPr>
        <p:txBody>
          <a:bodyPr/>
          <a:lstStyle/>
          <a:p>
            <a:r>
              <a:rPr lang="en-US" altLang="zh-CN" sz="3200" dirty="0"/>
              <a:t>Audio datasets</a:t>
            </a:r>
            <a:endParaRPr lang="zh-CN" altLang="en-US" sz="3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8DBC52-AA2B-4AA2-B51D-FF84DA28FE95}"/>
              </a:ext>
            </a:extLst>
          </p:cNvPr>
          <p:cNvSpPr txBox="1"/>
          <p:nvPr/>
        </p:nvSpPr>
        <p:spPr>
          <a:xfrm>
            <a:off x="484296" y="5491999"/>
            <a:ext cx="112234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single-channel, 10-second audio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the sounds of a machine </a:t>
            </a:r>
            <a:r>
              <a:rPr lang="zh-CN" altLang="en-US" sz="2400" dirty="0"/>
              <a:t>、</a:t>
            </a:r>
            <a:r>
              <a:rPr lang="en-US" altLang="zh-CN" sz="2400" dirty="0"/>
              <a:t>associated equipment as well as environmental sounds. 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464880-5AE4-4FE8-9753-C6E50010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19" y="977461"/>
            <a:ext cx="11692626" cy="44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32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895C75F-7663-44F1-B79E-A96E8329E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4E6BD8-623B-4370-9C4B-0E62C7764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0" y="765268"/>
            <a:ext cx="11855739" cy="53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96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D9BEF3-0097-4D93-8945-6DF7195FB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712" y="250634"/>
            <a:ext cx="2686251" cy="590931"/>
          </a:xfrm>
        </p:spPr>
        <p:txBody>
          <a:bodyPr/>
          <a:lstStyle/>
          <a:p>
            <a:r>
              <a:rPr lang="en-US" altLang="zh-CN" dirty="0"/>
              <a:t>Rules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2076BC-B317-4811-A383-BD1514A0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53" y="868362"/>
            <a:ext cx="9857293" cy="573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D9BEF3-0097-4D93-8945-6DF7195FB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712" y="250634"/>
            <a:ext cx="2686251" cy="590931"/>
          </a:xfrm>
        </p:spPr>
        <p:txBody>
          <a:bodyPr/>
          <a:lstStyle/>
          <a:p>
            <a:r>
              <a:rPr lang="en-US" altLang="zh-CN" dirty="0"/>
              <a:t>Rules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2076BC-B317-4811-A383-BD1514A0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53" y="868362"/>
            <a:ext cx="9857293" cy="573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0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</TotalTime>
  <Words>1777</Words>
  <Application>Microsoft Office PowerPoint</Application>
  <PresentationFormat>宽屏</PresentationFormat>
  <Paragraphs>124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微软雅黑</vt:lpstr>
      <vt:lpstr>Arial</vt:lpstr>
      <vt:lpstr>Century Gothic</vt:lpstr>
      <vt:lpstr>Open Sans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杜 科威</cp:lastModifiedBy>
  <cp:revision>111</cp:revision>
  <dcterms:created xsi:type="dcterms:W3CDTF">2015-08-18T02:51:41Z</dcterms:created>
  <dcterms:modified xsi:type="dcterms:W3CDTF">2021-10-28T11:04:13Z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